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78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6145B-9E07-4A5C-9DAB-78018F16F965}" type="datetimeFigureOut">
              <a:rPr lang="pl-PL" smtClean="0"/>
              <a:pPr/>
              <a:t>2012-02-28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CBA5D-C03B-4408-A9EA-33B3CE10563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14DC-5265-4217-98ED-A514A8773F12}" type="datetimeFigureOut">
              <a:rPr lang="pl-PL" smtClean="0"/>
              <a:pPr/>
              <a:t>2012-02-28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B73-CB0D-43F1-A019-FA0C57373FF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14DC-5265-4217-98ED-A514A8773F12}" type="datetimeFigureOut">
              <a:rPr lang="pl-PL" smtClean="0"/>
              <a:pPr/>
              <a:t>2012-02-28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B73-CB0D-43F1-A019-FA0C57373FF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14DC-5265-4217-98ED-A514A8773F12}" type="datetimeFigureOut">
              <a:rPr lang="pl-PL" smtClean="0"/>
              <a:pPr/>
              <a:t>2012-02-28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B73-CB0D-43F1-A019-FA0C57373FF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14DC-5265-4217-98ED-A514A8773F12}" type="datetimeFigureOut">
              <a:rPr lang="pl-PL" smtClean="0"/>
              <a:pPr/>
              <a:t>2012-02-28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B73-CB0D-43F1-A019-FA0C57373FF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14DC-5265-4217-98ED-A514A8773F12}" type="datetimeFigureOut">
              <a:rPr lang="pl-PL" smtClean="0"/>
              <a:pPr/>
              <a:t>2012-02-28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B73-CB0D-43F1-A019-FA0C57373FF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14DC-5265-4217-98ED-A514A8773F12}" type="datetimeFigureOut">
              <a:rPr lang="pl-PL" smtClean="0"/>
              <a:pPr/>
              <a:t>2012-02-28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B73-CB0D-43F1-A019-FA0C57373FF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14DC-5265-4217-98ED-A514A8773F12}" type="datetimeFigureOut">
              <a:rPr lang="pl-PL" smtClean="0"/>
              <a:pPr/>
              <a:t>2012-02-28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B73-CB0D-43F1-A019-FA0C57373FF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14DC-5265-4217-98ED-A514A8773F12}" type="datetimeFigureOut">
              <a:rPr lang="pl-PL" smtClean="0"/>
              <a:pPr/>
              <a:t>2012-02-28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B73-CB0D-43F1-A019-FA0C57373FF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14DC-5265-4217-98ED-A514A8773F12}" type="datetimeFigureOut">
              <a:rPr lang="pl-PL" smtClean="0"/>
              <a:pPr/>
              <a:t>2012-02-28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B73-CB0D-43F1-A019-FA0C57373FF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14DC-5265-4217-98ED-A514A8773F12}" type="datetimeFigureOut">
              <a:rPr lang="pl-PL" smtClean="0"/>
              <a:pPr/>
              <a:t>2012-02-28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B73-CB0D-43F1-A019-FA0C57373FF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514DC-5265-4217-98ED-A514A8773F12}" type="datetimeFigureOut">
              <a:rPr lang="pl-PL" smtClean="0"/>
              <a:pPr/>
              <a:t>2012-02-28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71B73-CB0D-43F1-A019-FA0C57373FF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514DC-5265-4217-98ED-A514A8773F12}" type="datetimeFigureOut">
              <a:rPr lang="pl-PL" smtClean="0"/>
              <a:pPr/>
              <a:t>2012-02-28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71B73-CB0D-43F1-A019-FA0C57373FF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ajewska@amu.edu.p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200" b="1" dirty="0" smtClean="0">
                <a:latin typeface="Garamond" pitchFamily="18" charset="0"/>
                <a:ea typeface="Batang" pitchFamily="18" charset="-127"/>
              </a:rPr>
              <a:t>Warsztat tłumacza </a:t>
            </a:r>
            <a:r>
              <a:rPr lang="pl-PL" sz="3200" b="1" dirty="0" smtClean="0">
                <a:latin typeface="Garamond" pitchFamily="18" charset="0"/>
                <a:ea typeface="Batang" pitchFamily="18" charset="-127"/>
              </a:rPr>
              <a:t>II</a:t>
            </a:r>
            <a:endParaRPr lang="pl-PL" sz="3200" b="1" dirty="0">
              <a:latin typeface="Garamond" pitchFamily="18" charset="0"/>
              <a:ea typeface="Batang" pitchFamily="18" charset="-127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400" dirty="0" smtClean="0">
                <a:solidFill>
                  <a:schemeClr val="tx1"/>
                </a:solidFill>
                <a:latin typeface="Garamond" pitchFamily="18" charset="0"/>
              </a:rPr>
              <a:t>dr Ewa Rajewska</a:t>
            </a:r>
          </a:p>
          <a:p>
            <a:r>
              <a:rPr lang="pl-PL" sz="1600" dirty="0" smtClean="0">
                <a:solidFill>
                  <a:schemeClr val="tx1"/>
                </a:solidFill>
                <a:latin typeface="Garamond" pitchFamily="18" charset="0"/>
              </a:rPr>
              <a:t>Zakład Literatury XX w., Teorii Literatury i Sztuki Przekładu</a:t>
            </a:r>
          </a:p>
          <a:p>
            <a:r>
              <a:rPr lang="pl-PL" sz="1600" dirty="0" smtClean="0">
                <a:solidFill>
                  <a:schemeClr val="tx1"/>
                </a:solidFill>
                <a:latin typeface="Garamond" pitchFamily="18" charset="0"/>
              </a:rPr>
              <a:t>Instytut Filologii Polskiej UAM w Poznaniu</a:t>
            </a:r>
          </a:p>
          <a:p>
            <a:endParaRPr lang="pl-PL" sz="1600" dirty="0" smtClean="0">
              <a:solidFill>
                <a:schemeClr val="tx1"/>
              </a:solidFill>
              <a:latin typeface="Garamond" pitchFamily="18" charset="0"/>
            </a:endParaRPr>
          </a:p>
          <a:p>
            <a:r>
              <a:rPr lang="pl-PL" sz="1600" dirty="0" smtClean="0">
                <a:solidFill>
                  <a:schemeClr val="tx1"/>
                </a:solidFill>
                <a:latin typeface="Garamond" pitchFamily="18" charset="0"/>
              </a:rPr>
              <a:t>E-mail: </a:t>
            </a:r>
            <a:r>
              <a:rPr lang="pl-PL" sz="1600" dirty="0" err="1" smtClean="0">
                <a:solidFill>
                  <a:schemeClr val="tx1"/>
                </a:solidFill>
                <a:latin typeface="Garamond" pitchFamily="18" charset="0"/>
                <a:hlinkClick r:id="rId2"/>
              </a:rPr>
              <a:t>rajewska@amu.edu.pl</a:t>
            </a:r>
            <a:r>
              <a:rPr lang="pl-PL" sz="1600" dirty="0" smtClean="0">
                <a:solidFill>
                  <a:schemeClr val="tx1"/>
                </a:solidFill>
                <a:latin typeface="Garamond" pitchFamily="18" charset="0"/>
              </a:rPr>
              <a:t>; tel. +48 601 69 55 22</a:t>
            </a:r>
          </a:p>
          <a:p>
            <a:r>
              <a:rPr lang="pl-PL" sz="1600" dirty="0" smtClean="0">
                <a:solidFill>
                  <a:schemeClr val="tx1"/>
                </a:solidFill>
                <a:latin typeface="Garamond" pitchFamily="18" charset="0"/>
              </a:rPr>
              <a:t>Konsultacje: gabinet 211, </a:t>
            </a:r>
            <a:r>
              <a:rPr lang="pl-PL" sz="1600" dirty="0" err="1" smtClean="0">
                <a:solidFill>
                  <a:schemeClr val="tx1"/>
                </a:solidFill>
                <a:latin typeface="Garamond" pitchFamily="18" charset="0"/>
              </a:rPr>
              <a:t>Coll</a:t>
            </a:r>
            <a:r>
              <a:rPr lang="pl-PL" sz="1600" dirty="0" smtClean="0">
                <a:solidFill>
                  <a:schemeClr val="tx1"/>
                </a:solidFill>
                <a:latin typeface="Garamond" pitchFamily="18" charset="0"/>
              </a:rPr>
              <a:t>. </a:t>
            </a:r>
            <a:r>
              <a:rPr lang="pl-PL" sz="1600" dirty="0" err="1" smtClean="0">
                <a:solidFill>
                  <a:schemeClr val="tx1"/>
                </a:solidFill>
                <a:latin typeface="Garamond" pitchFamily="18" charset="0"/>
              </a:rPr>
              <a:t>Maius</a:t>
            </a:r>
            <a:r>
              <a:rPr lang="pl-PL" sz="1600" dirty="0" smtClean="0">
                <a:solidFill>
                  <a:schemeClr val="tx1"/>
                </a:solidFill>
                <a:latin typeface="Garamond" pitchFamily="18" charset="0"/>
              </a:rPr>
              <a:t>, czwartki 10.30-11.30</a:t>
            </a:r>
          </a:p>
          <a:p>
            <a:endParaRPr lang="pl-PL" sz="2400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l"/>
            <a:r>
              <a:rPr lang="pl-PL" sz="1300" i="1" dirty="0" smtClean="0">
                <a:latin typeface="Garamond" pitchFamily="18" charset="0"/>
              </a:rPr>
              <a:t>MIEKE BAL, NARRATOLOGY</a:t>
            </a:r>
            <a:r>
              <a:rPr lang="pl-PL" sz="1300" i="1" dirty="0" smtClean="0">
                <a:latin typeface="Garamond" pitchFamily="18" charset="0"/>
              </a:rPr>
              <a:t>. INTRODUCTION TO THE THEORY OF NARRATIVE</a:t>
            </a:r>
            <a:endParaRPr lang="pl-PL" sz="1300" i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928670"/>
            <a:ext cx="7787208" cy="5197493"/>
          </a:xfrm>
        </p:spPr>
        <p:txBody>
          <a:bodyPr>
            <a:normAutofit/>
          </a:bodyPr>
          <a:lstStyle/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r>
              <a:rPr lang="pl-PL" sz="1800" dirty="0" smtClean="0">
                <a:latin typeface="Garamond" pitchFamily="18" charset="0"/>
              </a:rPr>
              <a:t>	</a:t>
            </a: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r>
              <a:rPr lang="pl-PL" sz="2000" dirty="0" smtClean="0">
                <a:latin typeface="Garamond"/>
                <a:ea typeface="Calibri"/>
                <a:cs typeface="Times New Roman"/>
              </a:rPr>
              <a:t>	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“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How is 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it 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that a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narrative text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comes across to the reader in a certain manner? Why do we find the same </a:t>
            </a:r>
            <a:r>
              <a:rPr lang="en-US" sz="2000" b="1" dirty="0" err="1" smtClean="0">
                <a:latin typeface="Garamond"/>
                <a:ea typeface="Calibri"/>
                <a:cs typeface="Times New Roman"/>
              </a:rPr>
              <a:t>fabula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beautiful when presented by one writer and trite when presented by another? Why is it so difficult in a simplified edition of a classic, or of a masterpiece of world literature, to preserve the effect of the original?” (p. 75)</a:t>
            </a: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Garamond"/>
                <a:ea typeface="Calibri"/>
                <a:cs typeface="Times New Roman"/>
              </a:rPr>
              <a:t> </a:t>
            </a: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r>
              <a:rPr lang="pl-PL" sz="2000" dirty="0" smtClean="0">
                <a:latin typeface="Garamond"/>
                <a:ea typeface="Calibri"/>
                <a:cs typeface="Times New Roman"/>
              </a:rPr>
              <a:t>	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“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Manipulation originally meant simply ‘handling’, ‘treatment’, and even though its modern sense has shifted to include more </a:t>
            </a:r>
            <a:r>
              <a:rPr lang="en-US" sz="2000" dirty="0" err="1" smtClean="0">
                <a:latin typeface="Garamond"/>
                <a:ea typeface="Calibri"/>
                <a:cs typeface="Times New Roman"/>
              </a:rPr>
              <a:t>unfavourable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connotations, the original meaning is still synonymous with ‘operation’.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The </a:t>
            </a:r>
            <a:r>
              <a:rPr lang="en-US" sz="2000" b="1" dirty="0" err="1" smtClean="0">
                <a:latin typeface="Garamond"/>
                <a:ea typeface="Calibri"/>
                <a:cs typeface="Times New Roman"/>
              </a:rPr>
              <a:t>fabula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is ‘treated’, and the reader is being manipulated by this treatment. I would like to suspend the negative connotations of manipulation, also in this second sense. It is basically at this level [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=story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] that suspense and pleasure are provoked, and that ideology is inscribed.” (p. 76)</a:t>
            </a: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2000" dirty="0" smtClean="0"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  <a:buNone/>
            </a:pP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buNone/>
            </a:pP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buNone/>
            </a:pP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cap="small" dirty="0" smtClean="0">
              <a:latin typeface="Garamond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l"/>
            <a:r>
              <a:rPr lang="pl-PL" sz="1300" i="1" dirty="0" smtClean="0">
                <a:latin typeface="Garamond" pitchFamily="18" charset="0"/>
              </a:rPr>
              <a:t>MIEKE BAL, NARRATOLOGY</a:t>
            </a:r>
            <a:r>
              <a:rPr lang="pl-PL" sz="1300" i="1" dirty="0" smtClean="0">
                <a:latin typeface="Garamond" pitchFamily="18" charset="0"/>
              </a:rPr>
              <a:t>. INTRODUCTION TO THE THEORY OF NARRATIVE</a:t>
            </a:r>
            <a:endParaRPr lang="pl-PL" sz="1300" i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928670"/>
            <a:ext cx="7787208" cy="5197493"/>
          </a:xfrm>
        </p:spPr>
        <p:txBody>
          <a:bodyPr>
            <a:normAutofit/>
          </a:bodyPr>
          <a:lstStyle/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r>
              <a:rPr lang="pl-PL" sz="1800" dirty="0" smtClean="0">
                <a:latin typeface="Garamond" pitchFamily="18" charset="0"/>
              </a:rPr>
              <a:t>	</a:t>
            </a:r>
          </a:p>
          <a:p>
            <a:pPr algn="just">
              <a:lnSpc>
                <a:spcPts val="2300"/>
              </a:lnSpc>
              <a:spcAft>
                <a:spcPts val="0"/>
              </a:spcAft>
              <a:buNone/>
            </a:pPr>
            <a:r>
              <a:rPr lang="pl-PL" sz="2000" dirty="0" smtClean="0">
                <a:latin typeface="Garamond"/>
                <a:ea typeface="Calibri"/>
                <a:cs typeface="Times New Roman"/>
              </a:rPr>
              <a:t>	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“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A </a:t>
            </a:r>
            <a:r>
              <a:rPr lang="en-US" sz="2000" b="1" dirty="0" err="1" smtClean="0">
                <a:latin typeface="Garamond"/>
                <a:ea typeface="Calibri"/>
                <a:cs typeface="Times New Roman"/>
              </a:rPr>
              <a:t>fabula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may be considered as a specific grouping of series of events.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The </a:t>
            </a:r>
            <a:r>
              <a:rPr lang="en-US" sz="2000" b="1" dirty="0" err="1" smtClean="0">
                <a:latin typeface="Garamond"/>
                <a:ea typeface="Calibri"/>
                <a:cs typeface="Times New Roman"/>
              </a:rPr>
              <a:t>fabula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as a whole constitutes a process, while every event can also be called a process or, at least, part of a process.” (p. 195-196)</a:t>
            </a: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  <a:buNone/>
            </a:pP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  <a:buNone/>
            </a:pPr>
            <a:r>
              <a:rPr lang="pl-PL" sz="2000" dirty="0" smtClean="0">
                <a:latin typeface="Garamond"/>
                <a:ea typeface="Calibri"/>
                <a:cs typeface="Times New Roman"/>
              </a:rPr>
              <a:t>	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“</a:t>
            </a:r>
            <a:r>
              <a:rPr lang="en-US" sz="2000" cap="small" dirty="0" smtClean="0">
                <a:latin typeface="Garamond"/>
                <a:ea typeface="Calibri"/>
                <a:cs typeface="Times New Roman"/>
              </a:rPr>
              <a:t>x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is a subject-</a:t>
            </a:r>
            <a:r>
              <a:rPr lang="en-US" sz="2000" dirty="0" err="1" smtClean="0">
                <a:latin typeface="Garamond"/>
                <a:ea typeface="Calibri"/>
                <a:cs typeface="Times New Roman"/>
              </a:rPr>
              <a:t>actant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, </a:t>
            </a:r>
            <a:r>
              <a:rPr lang="en-US" sz="2000" cap="small" dirty="0" smtClean="0">
                <a:latin typeface="Garamond"/>
                <a:ea typeface="Calibri"/>
                <a:cs typeface="Times New Roman"/>
              </a:rPr>
              <a:t>y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an object-</a:t>
            </a:r>
            <a:r>
              <a:rPr lang="en-US" sz="2000" dirty="0" err="1" smtClean="0">
                <a:latin typeface="Garamond"/>
                <a:ea typeface="Calibri"/>
                <a:cs typeface="Times New Roman"/>
              </a:rPr>
              <a:t>actant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. For instance, in a typical love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story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the slots may be filled as follows: John – wants to marry – Mary. John is subject, Mary object, and the element of intention of the </a:t>
            </a:r>
            <a:r>
              <a:rPr lang="en-US" sz="2000" b="1" dirty="0" err="1" smtClean="0">
                <a:latin typeface="Garamond"/>
                <a:ea typeface="Calibri"/>
                <a:cs typeface="Times New Roman"/>
              </a:rPr>
              <a:t>fabula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takes the form of ‘wanting to marry’.” (p. 203)  </a:t>
            </a: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2000" dirty="0" smtClean="0"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  <a:buNone/>
            </a:pP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buNone/>
            </a:pP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buNone/>
            </a:pP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cap="small" dirty="0" smtClean="0">
              <a:latin typeface="Garamond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l"/>
            <a:r>
              <a:rPr lang="pl-PL" sz="1300" i="1" dirty="0" smtClean="0">
                <a:latin typeface="Garamond" pitchFamily="18" charset="0"/>
              </a:rPr>
              <a:t>MIEKE BAL, NARRATOLOGY</a:t>
            </a:r>
            <a:r>
              <a:rPr lang="pl-PL" sz="1300" i="1" dirty="0" smtClean="0">
                <a:latin typeface="Garamond" pitchFamily="18" charset="0"/>
              </a:rPr>
              <a:t>. INTRODUCTION TO THE THEORY OF NARRATIVE</a:t>
            </a:r>
            <a:endParaRPr lang="pl-PL" sz="1300" i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r>
              <a:rPr lang="pl-PL" sz="2000" cap="small" dirty="0" err="1" smtClean="0">
                <a:latin typeface="Garamond" pitchFamily="18" charset="0"/>
              </a:rPr>
              <a:t>Narrative</a:t>
            </a:r>
            <a:r>
              <a:rPr lang="pl-PL" sz="2000" cap="small" dirty="0" smtClean="0">
                <a:latin typeface="Garamond" pitchFamily="18" charset="0"/>
              </a:rPr>
              <a:t> </a:t>
            </a:r>
            <a:r>
              <a:rPr lang="pl-PL" sz="2000" cap="small" dirty="0" err="1" smtClean="0">
                <a:latin typeface="Garamond" pitchFamily="18" charset="0"/>
              </a:rPr>
              <a:t>text</a:t>
            </a:r>
            <a:endParaRPr lang="pl-PL" sz="2000" cap="small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cap="small" dirty="0" smtClean="0">
              <a:latin typeface="Garamond" pitchFamily="18" charset="0"/>
            </a:endParaRPr>
          </a:p>
          <a:p>
            <a:pPr>
              <a:lnSpc>
                <a:spcPts val="2100"/>
              </a:lnSpc>
              <a:spcAft>
                <a:spcPts val="0"/>
              </a:spcAft>
              <a:buNone/>
            </a:pPr>
            <a:r>
              <a:rPr lang="pl-PL" sz="1800" cap="small" dirty="0" smtClean="0">
                <a:latin typeface="Garamond" pitchFamily="18" charset="0"/>
              </a:rPr>
              <a:t>		3 </a:t>
            </a:r>
            <a:r>
              <a:rPr lang="pl-PL" sz="1800" cap="small" dirty="0" err="1" smtClean="0">
                <a:latin typeface="Garamond" pitchFamily="18" charset="0"/>
              </a:rPr>
              <a:t>layers</a:t>
            </a:r>
            <a:r>
              <a:rPr lang="pl-PL" sz="1800" cap="small" dirty="0" smtClean="0">
                <a:latin typeface="Garamond" pitchFamily="18" charset="0"/>
              </a:rPr>
              <a:t>:</a:t>
            </a:r>
          </a:p>
          <a:p>
            <a:pPr>
              <a:lnSpc>
                <a:spcPts val="2100"/>
              </a:lnSpc>
              <a:spcAft>
                <a:spcPts val="0"/>
              </a:spcAft>
              <a:buNone/>
            </a:pPr>
            <a:endParaRPr lang="pl-PL" sz="1800" cap="small" dirty="0" smtClean="0">
              <a:latin typeface="Garamond" pitchFamily="18" charset="0"/>
            </a:endParaRPr>
          </a:p>
          <a:p>
            <a:pPr>
              <a:lnSpc>
                <a:spcPts val="2100"/>
              </a:lnSpc>
              <a:buNone/>
            </a:pPr>
            <a:r>
              <a:rPr lang="pl-PL" sz="1800" cap="small" dirty="0" smtClean="0">
                <a:latin typeface="Garamond" pitchFamily="18" charset="0"/>
              </a:rPr>
              <a:t>			</a:t>
            </a:r>
          </a:p>
          <a:p>
            <a:pPr>
              <a:lnSpc>
                <a:spcPts val="2100"/>
              </a:lnSpc>
              <a:buNone/>
            </a:pPr>
            <a:r>
              <a:rPr lang="pl-PL" sz="1800" cap="small" dirty="0" smtClean="0">
                <a:latin typeface="Garamond" pitchFamily="18" charset="0"/>
                <a:ea typeface="Calibri"/>
                <a:cs typeface="Times New Roman"/>
              </a:rPr>
              <a:t>	</a:t>
            </a:r>
            <a:r>
              <a:rPr lang="pl-PL" sz="1800" cap="small" dirty="0" smtClean="0">
                <a:latin typeface="Garamond" pitchFamily="18" charset="0"/>
                <a:ea typeface="Calibri"/>
                <a:cs typeface="Times New Roman"/>
              </a:rPr>
              <a:t>		</a:t>
            </a:r>
            <a:r>
              <a:rPr lang="en-US" sz="2000" cap="small" dirty="0" smtClean="0">
                <a:latin typeface="Garamond"/>
                <a:ea typeface="Calibri"/>
                <a:cs typeface="Times New Roman"/>
              </a:rPr>
              <a:t>text</a:t>
            </a:r>
            <a:r>
              <a:rPr lang="pl-PL" sz="2000" cap="small" dirty="0" smtClean="0">
                <a:latin typeface="Garamond"/>
                <a:ea typeface="Calibri"/>
                <a:cs typeface="Times New Roman"/>
              </a:rPr>
              <a:t>		story		</a:t>
            </a:r>
            <a:r>
              <a:rPr lang="pl-PL" sz="2000" cap="small" dirty="0" err="1" smtClean="0">
                <a:latin typeface="Garamond"/>
                <a:ea typeface="Calibri"/>
                <a:cs typeface="Times New Roman"/>
              </a:rPr>
              <a:t>fabula</a:t>
            </a:r>
            <a:endParaRPr lang="pl-PL" sz="2000" cap="small" dirty="0" smtClean="0">
              <a:latin typeface="Garamond"/>
              <a:ea typeface="Calibri"/>
              <a:cs typeface="Times New Roman"/>
            </a:endParaRPr>
          </a:p>
          <a:p>
            <a:pPr>
              <a:lnSpc>
                <a:spcPts val="2100"/>
              </a:lnSpc>
              <a:buNone/>
            </a:pPr>
            <a:endParaRPr lang="pl-PL" sz="2000" cap="small" dirty="0" smtClean="0">
              <a:latin typeface="Garamond"/>
              <a:ea typeface="Calibri"/>
              <a:cs typeface="Times New Roman"/>
            </a:endParaRPr>
          </a:p>
          <a:p>
            <a:pPr>
              <a:lnSpc>
                <a:spcPts val="2100"/>
              </a:lnSpc>
              <a:buNone/>
            </a:pPr>
            <a:endParaRPr lang="pl-PL" sz="2000" cap="small" dirty="0" smtClean="0">
              <a:latin typeface="Garamond"/>
              <a:ea typeface="Calibri"/>
              <a:cs typeface="Times New Roman"/>
            </a:endParaRPr>
          </a:p>
          <a:p>
            <a:pPr>
              <a:lnSpc>
                <a:spcPts val="2100"/>
              </a:lnSpc>
              <a:buNone/>
            </a:pPr>
            <a:r>
              <a:rPr lang="pl-PL" sz="2000" cap="small" dirty="0" smtClean="0">
                <a:latin typeface="Garamond"/>
                <a:ea typeface="Calibri"/>
                <a:cs typeface="Times New Roman"/>
              </a:rPr>
              <a:t>	</a:t>
            </a:r>
            <a:r>
              <a:rPr lang="pl-PL" sz="2000" cap="small" dirty="0" smtClean="0">
                <a:latin typeface="Garamond"/>
                <a:ea typeface="Calibri"/>
                <a:cs typeface="Times New Roman"/>
              </a:rPr>
              <a:t>		(speaker)	(</a:t>
            </a:r>
            <a:r>
              <a:rPr lang="pl-PL" sz="2000" cap="small" dirty="0" err="1" smtClean="0">
                <a:latin typeface="Garamond"/>
                <a:ea typeface="Calibri"/>
                <a:cs typeface="Times New Roman"/>
              </a:rPr>
              <a:t>character</a:t>
            </a:r>
            <a:r>
              <a:rPr lang="pl-PL" sz="2000" cap="small" dirty="0" smtClean="0">
                <a:latin typeface="Garamond"/>
                <a:ea typeface="Calibri"/>
                <a:cs typeface="Times New Roman"/>
              </a:rPr>
              <a:t>)	(</a:t>
            </a:r>
            <a:r>
              <a:rPr lang="pl-PL" sz="2000" cap="small" dirty="0" err="1" smtClean="0">
                <a:latin typeface="Garamond"/>
                <a:ea typeface="Calibri"/>
                <a:cs typeface="Times New Roman"/>
              </a:rPr>
              <a:t>actor</a:t>
            </a:r>
            <a:r>
              <a:rPr lang="pl-PL" sz="2000" cap="small" dirty="0" smtClean="0">
                <a:latin typeface="Garamond"/>
                <a:ea typeface="Calibri"/>
                <a:cs typeface="Times New Roman"/>
              </a:rPr>
              <a:t>)</a:t>
            </a:r>
            <a:r>
              <a:rPr lang="en-US" sz="1800" cap="small" dirty="0" smtClean="0">
                <a:latin typeface="Garamond"/>
                <a:ea typeface="Calibri"/>
                <a:cs typeface="Times New Roman"/>
              </a:rPr>
              <a:t>	</a:t>
            </a:r>
            <a:endParaRPr lang="pl-PL" sz="1800" cap="small" dirty="0" smtClean="0">
              <a:latin typeface="Garamond" pitchFamily="18" charset="0"/>
            </a:endParaRPr>
          </a:p>
          <a:p>
            <a:pPr>
              <a:buNone/>
            </a:pPr>
            <a:endParaRPr lang="pl-PL" dirty="0"/>
          </a:p>
        </p:txBody>
      </p:sp>
      <p:cxnSp>
        <p:nvCxnSpPr>
          <p:cNvPr id="7" name="Łącznik prosty 6"/>
          <p:cNvCxnSpPr/>
          <p:nvPr/>
        </p:nvCxnSpPr>
        <p:spPr>
          <a:xfrm flipV="1">
            <a:off x="2771800" y="1988840"/>
            <a:ext cx="1440160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>
            <a:off x="5004048" y="2060848"/>
            <a:ext cx="1296144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rot="5400000">
            <a:off x="3959932" y="260090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l"/>
            <a:r>
              <a:rPr lang="pl-PL" sz="1300" i="1" dirty="0" smtClean="0">
                <a:latin typeface="Garamond" pitchFamily="18" charset="0"/>
              </a:rPr>
              <a:t>MIEKE BAL, NARRATOLOGY</a:t>
            </a:r>
            <a:r>
              <a:rPr lang="pl-PL" sz="1300" i="1" dirty="0" smtClean="0">
                <a:latin typeface="Garamond" pitchFamily="18" charset="0"/>
              </a:rPr>
              <a:t>. INTRODUCTION TO THE THEORY OF NARRATIVE</a:t>
            </a:r>
            <a:endParaRPr lang="pl-PL" sz="1300" i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r>
              <a:rPr lang="pl-PL" sz="1800" dirty="0" smtClean="0">
                <a:latin typeface="Garamond" pitchFamily="18" charset="0"/>
              </a:rPr>
              <a:t>	</a:t>
            </a: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  <a:buNone/>
            </a:pPr>
            <a:r>
              <a:rPr lang="pl-PL" sz="1800" dirty="0" smtClean="0">
                <a:latin typeface="Garamond" pitchFamily="18" charset="0"/>
              </a:rPr>
              <a:t>	</a:t>
            </a:r>
            <a:r>
              <a:rPr lang="en-US" sz="2000" dirty="0" smtClean="0">
                <a:latin typeface="Garamond" pitchFamily="18" charset="0"/>
              </a:rPr>
              <a:t>“</a:t>
            </a:r>
            <a:r>
              <a:rPr lang="en-US" sz="2000" b="1" dirty="0" smtClean="0">
                <a:latin typeface="Garamond" pitchFamily="18" charset="0"/>
              </a:rPr>
              <a:t>A narrative text </a:t>
            </a:r>
            <a:r>
              <a:rPr lang="en-US" sz="2000" dirty="0" smtClean="0">
                <a:latin typeface="Garamond" pitchFamily="18" charset="0"/>
              </a:rPr>
              <a:t>is </a:t>
            </a:r>
            <a:r>
              <a:rPr lang="en-US" sz="2000" b="1" dirty="0" smtClean="0">
                <a:latin typeface="Garamond" pitchFamily="18" charset="0"/>
              </a:rPr>
              <a:t>a text </a:t>
            </a:r>
            <a:r>
              <a:rPr lang="en-US" sz="2000" dirty="0" smtClean="0">
                <a:latin typeface="Garamond" pitchFamily="18" charset="0"/>
              </a:rPr>
              <a:t>which an agent or subject conveys to an addressee (‘tells’ the reader) </a:t>
            </a:r>
            <a:r>
              <a:rPr lang="en-US" sz="2000" b="1" dirty="0" smtClean="0">
                <a:latin typeface="Garamond" pitchFamily="18" charset="0"/>
              </a:rPr>
              <a:t>a story </a:t>
            </a:r>
            <a:r>
              <a:rPr lang="en-US" sz="2000" dirty="0" smtClean="0">
                <a:latin typeface="Garamond" pitchFamily="18" charset="0"/>
              </a:rPr>
              <a:t>in a particular medium, such as language, imagery, sound, buildings, or a combination thereof. </a:t>
            </a:r>
            <a:r>
              <a:rPr lang="en-US" sz="2000" b="1" dirty="0" smtClean="0">
                <a:latin typeface="Garamond" pitchFamily="18" charset="0"/>
              </a:rPr>
              <a:t>A story </a:t>
            </a:r>
            <a:r>
              <a:rPr lang="en-US" sz="2000" dirty="0" smtClean="0">
                <a:latin typeface="Garamond" pitchFamily="18" charset="0"/>
              </a:rPr>
              <a:t>is the content of that </a:t>
            </a:r>
            <a:r>
              <a:rPr lang="en-US" sz="2000" b="1" dirty="0" smtClean="0">
                <a:latin typeface="Garamond" pitchFamily="18" charset="0"/>
              </a:rPr>
              <a:t>text</a:t>
            </a:r>
            <a:r>
              <a:rPr lang="en-US" sz="2000" dirty="0" smtClean="0">
                <a:latin typeface="Garamond" pitchFamily="18" charset="0"/>
              </a:rPr>
              <a:t>, and produces a particular manifestation, inflection, and ‘</a:t>
            </a:r>
            <a:r>
              <a:rPr lang="en-US" sz="2000" dirty="0" err="1" smtClean="0">
                <a:latin typeface="Garamond" pitchFamily="18" charset="0"/>
              </a:rPr>
              <a:t>colouring</a:t>
            </a:r>
            <a:r>
              <a:rPr lang="en-US" sz="2000" dirty="0" smtClean="0">
                <a:latin typeface="Garamond" pitchFamily="18" charset="0"/>
              </a:rPr>
              <a:t>’ of </a:t>
            </a:r>
            <a:r>
              <a:rPr lang="en-US" sz="2000" b="1" dirty="0" smtClean="0">
                <a:latin typeface="Garamond" pitchFamily="18" charset="0"/>
              </a:rPr>
              <a:t>a </a:t>
            </a:r>
            <a:r>
              <a:rPr lang="en-US" sz="2000" b="1" dirty="0" err="1" smtClean="0">
                <a:latin typeface="Garamond" pitchFamily="18" charset="0"/>
              </a:rPr>
              <a:t>fabula</a:t>
            </a:r>
            <a:r>
              <a:rPr lang="en-US" sz="2000" dirty="0" smtClean="0">
                <a:latin typeface="Garamond" pitchFamily="18" charset="0"/>
              </a:rPr>
              <a:t>; </a:t>
            </a:r>
            <a:r>
              <a:rPr lang="en-US" sz="2000" b="1" dirty="0" smtClean="0">
                <a:latin typeface="Garamond" pitchFamily="18" charset="0"/>
              </a:rPr>
              <a:t>the </a:t>
            </a:r>
            <a:r>
              <a:rPr lang="en-US" sz="2000" b="1" dirty="0" err="1" smtClean="0">
                <a:latin typeface="Garamond" pitchFamily="18" charset="0"/>
              </a:rPr>
              <a:t>fabula</a:t>
            </a:r>
            <a:r>
              <a:rPr lang="en-US" sz="2000" b="1" dirty="0" smtClean="0">
                <a:latin typeface="Garamond" pitchFamily="18" charset="0"/>
              </a:rPr>
              <a:t> </a:t>
            </a:r>
            <a:r>
              <a:rPr lang="en-US" sz="2000" dirty="0" smtClean="0">
                <a:latin typeface="Garamond" pitchFamily="18" charset="0"/>
              </a:rPr>
              <a:t>is a series of logically and chronologically related events that are caused or experienced by actors.” (p. 5)</a:t>
            </a: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cap="small" dirty="0" smtClean="0">
              <a:latin typeface="Garamond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l"/>
            <a:r>
              <a:rPr lang="pl-PL" sz="1300" i="1" dirty="0" smtClean="0">
                <a:latin typeface="Garamond" pitchFamily="18" charset="0"/>
              </a:rPr>
              <a:t>MIEKE BAL, NARRATOLOGY</a:t>
            </a:r>
            <a:r>
              <a:rPr lang="pl-PL" sz="1300" i="1" dirty="0" smtClean="0">
                <a:latin typeface="Garamond" pitchFamily="18" charset="0"/>
              </a:rPr>
              <a:t>. INTRODUCTION TO THE THEORY OF NARRATIVE</a:t>
            </a:r>
            <a:endParaRPr lang="pl-PL" sz="1300" i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r>
              <a:rPr lang="pl-PL" sz="1800" dirty="0" smtClean="0">
                <a:latin typeface="Garamond" pitchFamily="18" charset="0"/>
              </a:rPr>
              <a:t>	</a:t>
            </a: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  <a:buNone/>
            </a:pPr>
            <a:r>
              <a:rPr lang="pl-PL" sz="1800" dirty="0" smtClean="0">
                <a:latin typeface="Garamond" pitchFamily="18" charset="0"/>
              </a:rPr>
              <a:t>	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“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Take the familiar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 story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of Tom Thumb. Not everyone has read that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story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in the same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text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. There are different </a:t>
            </a:r>
            <a:r>
              <a:rPr lang="en-US" sz="2000" i="1" dirty="0" smtClean="0">
                <a:latin typeface="Garamond"/>
                <a:ea typeface="Calibri"/>
                <a:cs typeface="Times New Roman"/>
              </a:rPr>
              <a:t>versions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; in other words, there are different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texts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in which that same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story 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is related. There are noticeable differences among the various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texts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. Some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texts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are considered to be literary while others are not; some can be read aloud to children, others are to difficult. […] 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Here</a:t>
            </a:r>
            <a:r>
              <a:rPr lang="pl-PL" sz="2000" dirty="0" smtClean="0">
                <a:latin typeface="Garamond"/>
                <a:ea typeface="Calibri"/>
                <a:cs typeface="Times New Roman"/>
              </a:rPr>
              <a:t>,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‘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text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’ refers to narratives in any medium. I use this word with an emphasis on the finite nature and </a:t>
            </a:r>
            <a:r>
              <a:rPr lang="en-US" sz="2000" dirty="0" err="1" smtClean="0">
                <a:latin typeface="Garamond"/>
                <a:ea typeface="Calibri"/>
                <a:cs typeface="Times New Roman"/>
              </a:rPr>
              <a:t>structuredness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of narratives […]” (p. 6)</a:t>
            </a: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cap="small" dirty="0" smtClean="0">
              <a:latin typeface="Garamond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l"/>
            <a:r>
              <a:rPr lang="pl-PL" sz="1300" i="1" dirty="0" smtClean="0">
                <a:latin typeface="Garamond" pitchFamily="18" charset="0"/>
              </a:rPr>
              <a:t>MIEKE BAL, NARRATOLOGY</a:t>
            </a:r>
            <a:r>
              <a:rPr lang="pl-PL" sz="1300" i="1" dirty="0" smtClean="0">
                <a:latin typeface="Garamond" pitchFamily="18" charset="0"/>
              </a:rPr>
              <a:t>. INTRODUCTION TO THE THEORY OF NARRATIVE</a:t>
            </a:r>
            <a:endParaRPr lang="pl-PL" sz="1300" i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r>
              <a:rPr lang="pl-PL" sz="1800" dirty="0" smtClean="0">
                <a:latin typeface="Garamond" pitchFamily="18" charset="0"/>
              </a:rPr>
              <a:t>	</a:t>
            </a: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  <a:buNone/>
            </a:pPr>
            <a:r>
              <a:rPr lang="pl-PL" sz="1800" dirty="0" smtClean="0">
                <a:latin typeface="Garamond" pitchFamily="18" charset="0"/>
              </a:rPr>
              <a:t>	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“[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T]he next distinction, that between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story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and </a:t>
            </a:r>
            <a:r>
              <a:rPr lang="en-US" sz="2000" b="1" dirty="0" err="1" smtClean="0">
                <a:latin typeface="Garamond"/>
                <a:ea typeface="Calibri"/>
                <a:cs typeface="Times New Roman"/>
              </a:rPr>
              <a:t>fabula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[…] is based on the difference between the way in which the events are presented and the sequence of events as they ‘occur’ in the imaginative world of the </a:t>
            </a:r>
            <a:r>
              <a:rPr lang="en-US" sz="2000" b="1" dirty="0" err="1" smtClean="0">
                <a:latin typeface="Garamond"/>
                <a:ea typeface="Calibri"/>
                <a:cs typeface="Times New Roman"/>
              </a:rPr>
              <a:t>fabula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. That difference lies not only in the language used. […T]he </a:t>
            </a:r>
            <a:r>
              <a:rPr lang="en-US" sz="2000" b="1" dirty="0" err="1" smtClean="0">
                <a:latin typeface="Garamond"/>
                <a:ea typeface="Calibri"/>
                <a:cs typeface="Times New Roman"/>
              </a:rPr>
              <a:t>fabula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is not exclusively language-based.” (p. 6)</a:t>
            </a: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buNone/>
            </a:pP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cap="small" dirty="0" smtClean="0">
              <a:latin typeface="Garamond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l"/>
            <a:r>
              <a:rPr lang="pl-PL" sz="1300" i="1" dirty="0" smtClean="0">
                <a:latin typeface="Garamond" pitchFamily="18" charset="0"/>
              </a:rPr>
              <a:t>MIEKE BAL, NARRATOLOGY</a:t>
            </a:r>
            <a:r>
              <a:rPr lang="pl-PL" sz="1300" i="1" dirty="0" smtClean="0">
                <a:latin typeface="Garamond" pitchFamily="18" charset="0"/>
              </a:rPr>
              <a:t>. INTRODUCTION TO THE THEORY OF NARRATIVE</a:t>
            </a:r>
            <a:endParaRPr lang="pl-PL" sz="1300" i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r>
              <a:rPr lang="pl-PL" sz="1800" dirty="0" smtClean="0">
                <a:latin typeface="Garamond" pitchFamily="18" charset="0"/>
              </a:rPr>
              <a:t>	</a:t>
            </a: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  <a:buNone/>
            </a:pPr>
            <a:r>
              <a:rPr lang="pl-PL" sz="1800" dirty="0" smtClean="0">
                <a:latin typeface="Garamond" pitchFamily="18" charset="0"/>
              </a:rPr>
              <a:t>	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“[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T]</a:t>
            </a:r>
            <a:r>
              <a:rPr lang="en-US" sz="2000" dirty="0" err="1" smtClean="0">
                <a:latin typeface="Garamond"/>
                <a:ea typeface="Calibri"/>
                <a:cs typeface="Times New Roman"/>
              </a:rPr>
              <a:t>hese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layers [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text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,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story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, </a:t>
            </a:r>
            <a:r>
              <a:rPr lang="en-US" sz="2000" b="1" dirty="0" err="1" smtClean="0">
                <a:latin typeface="Garamond"/>
                <a:ea typeface="Calibri"/>
                <a:cs typeface="Times New Roman"/>
              </a:rPr>
              <a:t>fabula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] [do not] exist independently of one another. […] The only material we have for our investigation is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the text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before us. [...] Only the text layer, embodied in the sign system of language, visual images, or any other, is more or less directly accessible.” (p. 7)</a:t>
            </a: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buNone/>
            </a:pP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cap="small" dirty="0" smtClean="0">
              <a:latin typeface="Garamond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l"/>
            <a:r>
              <a:rPr lang="pl-PL" sz="1300" i="1" dirty="0" smtClean="0">
                <a:latin typeface="Garamond" pitchFamily="18" charset="0"/>
              </a:rPr>
              <a:t>MIEKE BAL, NARRATOLOGY</a:t>
            </a:r>
            <a:r>
              <a:rPr lang="pl-PL" sz="1300" i="1" dirty="0" smtClean="0">
                <a:latin typeface="Garamond" pitchFamily="18" charset="0"/>
              </a:rPr>
              <a:t>. INTRODUCTION TO THE THEORY OF NARRATIVE</a:t>
            </a:r>
            <a:endParaRPr lang="pl-PL" sz="1300" i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r>
              <a:rPr lang="pl-PL" sz="1800" dirty="0" smtClean="0">
                <a:latin typeface="Garamond" pitchFamily="18" charset="0"/>
              </a:rPr>
              <a:t>	</a:t>
            </a: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  <a:buNone/>
            </a:pPr>
            <a:r>
              <a:rPr lang="pl-PL" sz="1800" dirty="0" smtClean="0">
                <a:latin typeface="Garamond" pitchFamily="18" charset="0"/>
              </a:rPr>
              <a:t>	</a:t>
            </a:r>
            <a:r>
              <a:rPr lang="en-US" sz="2000" dirty="0" smtClean="0">
                <a:latin typeface="Garamond" pitchFamily="18" charset="0"/>
                <a:ea typeface="Calibri"/>
                <a:cs typeface="Times New Roman"/>
              </a:rPr>
              <a:t>“</a:t>
            </a:r>
            <a:r>
              <a:rPr lang="en-US" sz="2000" b="1" dirty="0" smtClean="0">
                <a:latin typeface="Garamond" pitchFamily="18" charset="0"/>
                <a:ea typeface="Calibri"/>
                <a:cs typeface="Times New Roman"/>
              </a:rPr>
              <a:t>The </a:t>
            </a:r>
            <a:r>
              <a:rPr lang="en-US" sz="2000" b="1" dirty="0" err="1" smtClean="0">
                <a:latin typeface="Garamond" pitchFamily="18" charset="0"/>
                <a:ea typeface="Calibri"/>
                <a:cs typeface="Times New Roman"/>
              </a:rPr>
              <a:t>fabula</a:t>
            </a:r>
            <a:r>
              <a:rPr lang="en-US" sz="2000" dirty="0" smtClean="0">
                <a:latin typeface="Garamond" pitchFamily="18" charset="0"/>
                <a:ea typeface="Calibri"/>
                <a:cs typeface="Times New Roman"/>
              </a:rPr>
              <a:t>, understood as material or content that is worked into </a:t>
            </a:r>
            <a:r>
              <a:rPr lang="en-US" sz="2000" b="1" dirty="0" smtClean="0">
                <a:latin typeface="Garamond" pitchFamily="18" charset="0"/>
                <a:ea typeface="Calibri"/>
                <a:cs typeface="Times New Roman"/>
              </a:rPr>
              <a:t>a story</a:t>
            </a:r>
            <a:r>
              <a:rPr lang="en-US" sz="2000" dirty="0" smtClean="0">
                <a:latin typeface="Garamond" pitchFamily="18" charset="0"/>
                <a:ea typeface="Calibri"/>
                <a:cs typeface="Times New Roman"/>
              </a:rPr>
              <a:t>, has been defined as a series of events. This series is constructed according to certain rules. We call this the logic of </a:t>
            </a:r>
            <a:r>
              <a:rPr lang="en-US" sz="2000" i="1" dirty="0" smtClean="0">
                <a:latin typeface="Garamond" pitchFamily="18" charset="0"/>
                <a:ea typeface="Calibri"/>
                <a:cs typeface="Times New Roman"/>
              </a:rPr>
              <a:t>events</a:t>
            </a:r>
            <a:r>
              <a:rPr lang="en-US" sz="2000" dirty="0" smtClean="0">
                <a:latin typeface="Garamond" pitchFamily="18" charset="0"/>
                <a:ea typeface="Calibri"/>
                <a:cs typeface="Times New Roman"/>
              </a:rPr>
              <a:t>” (p. 7)</a:t>
            </a:r>
            <a:endParaRPr lang="pl-PL" sz="1600" dirty="0" smtClean="0">
              <a:latin typeface="Garamond" pitchFamily="18" charset="0"/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  <a:buNone/>
            </a:pPr>
            <a:r>
              <a:rPr lang="pl-PL" sz="2000" dirty="0" smtClean="0">
                <a:latin typeface="Garamond" pitchFamily="18" charset="0"/>
                <a:ea typeface="Calibri"/>
                <a:cs typeface="Times New Roman"/>
              </a:rPr>
              <a:t>	</a:t>
            </a:r>
            <a:r>
              <a:rPr lang="en-US" sz="2000" dirty="0" smtClean="0">
                <a:latin typeface="Garamond" pitchFamily="18" charset="0"/>
                <a:ea typeface="Calibri"/>
                <a:cs typeface="Times New Roman"/>
              </a:rPr>
              <a:t>“</a:t>
            </a:r>
            <a:r>
              <a:rPr lang="en-US" sz="2000" dirty="0" smtClean="0">
                <a:latin typeface="Garamond" pitchFamily="18" charset="0"/>
                <a:ea typeface="Calibri"/>
                <a:cs typeface="Times New Roman"/>
              </a:rPr>
              <a:t>Events, actors, time, and location together constitute the material of </a:t>
            </a:r>
            <a:r>
              <a:rPr lang="en-US" sz="2000" b="1" dirty="0" smtClean="0">
                <a:latin typeface="Garamond" pitchFamily="18" charset="0"/>
                <a:ea typeface="Calibri"/>
                <a:cs typeface="Times New Roman"/>
              </a:rPr>
              <a:t>a </a:t>
            </a:r>
            <a:r>
              <a:rPr lang="en-US" sz="2000" b="1" dirty="0" err="1" smtClean="0">
                <a:latin typeface="Garamond" pitchFamily="18" charset="0"/>
                <a:ea typeface="Calibri"/>
                <a:cs typeface="Times New Roman"/>
              </a:rPr>
              <a:t>fabula</a:t>
            </a:r>
            <a:r>
              <a:rPr lang="en-US" sz="2000" dirty="0" smtClean="0">
                <a:latin typeface="Garamond" pitchFamily="18" charset="0"/>
                <a:ea typeface="Calibri"/>
                <a:cs typeface="Times New Roman"/>
              </a:rPr>
              <a:t>. […] [T]</a:t>
            </a:r>
            <a:r>
              <a:rPr lang="en-US" sz="2000" dirty="0" err="1" smtClean="0">
                <a:latin typeface="Garamond" pitchFamily="18" charset="0"/>
                <a:ea typeface="Calibri"/>
                <a:cs typeface="Times New Roman"/>
              </a:rPr>
              <a:t>hese</a:t>
            </a:r>
            <a:r>
              <a:rPr lang="en-US" sz="2000" dirty="0" smtClean="0">
                <a:latin typeface="Garamond" pitchFamily="18" charset="0"/>
                <a:ea typeface="Calibri"/>
                <a:cs typeface="Times New Roman"/>
              </a:rPr>
              <a:t> elements are organized in a certain way into </a:t>
            </a:r>
            <a:r>
              <a:rPr lang="en-US" sz="2000" b="1" dirty="0" smtClean="0">
                <a:latin typeface="Garamond" pitchFamily="18" charset="0"/>
                <a:ea typeface="Calibri"/>
                <a:cs typeface="Times New Roman"/>
              </a:rPr>
              <a:t>a story</a:t>
            </a:r>
            <a:r>
              <a:rPr lang="en-US" sz="2000" dirty="0" smtClean="0">
                <a:latin typeface="Garamond" pitchFamily="18" charset="0"/>
                <a:ea typeface="Calibri"/>
                <a:cs typeface="Times New Roman"/>
              </a:rPr>
              <a:t>. Their arrangement in relation to one another is such that they can produce the effect desired, be this convincing, moving, disgusting, or esthetic” (p. 8)</a:t>
            </a:r>
            <a:endParaRPr lang="pl-PL" sz="1600" dirty="0" smtClean="0">
              <a:latin typeface="Garamond" pitchFamily="18" charset="0"/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buNone/>
            </a:pP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buNone/>
            </a:pP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cap="small" dirty="0" smtClean="0">
              <a:latin typeface="Garamond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l"/>
            <a:r>
              <a:rPr lang="pl-PL" sz="1300" i="1" dirty="0" smtClean="0">
                <a:latin typeface="Garamond" pitchFamily="18" charset="0"/>
              </a:rPr>
              <a:t>MIEKE BAL, NARRATOLOGY</a:t>
            </a:r>
            <a:r>
              <a:rPr lang="pl-PL" sz="1300" i="1" dirty="0" smtClean="0">
                <a:latin typeface="Garamond" pitchFamily="18" charset="0"/>
              </a:rPr>
              <a:t>. INTRODUCTION TO THE THEORY OF NARRATIVE</a:t>
            </a:r>
            <a:endParaRPr lang="pl-PL" sz="1300" i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r>
              <a:rPr lang="pl-PL" sz="1800" dirty="0" smtClean="0">
                <a:latin typeface="Garamond" pitchFamily="18" charset="0"/>
              </a:rPr>
              <a:t>	</a:t>
            </a: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  <a:buNone/>
            </a:pPr>
            <a:r>
              <a:rPr lang="pl-PL" sz="1800" dirty="0" smtClean="0">
                <a:latin typeface="Garamond" pitchFamily="18" charset="0"/>
              </a:rPr>
              <a:t>	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“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A </a:t>
            </a:r>
            <a:r>
              <a:rPr lang="en-US" sz="2000" b="1" dirty="0" err="1" smtClean="0">
                <a:latin typeface="Garamond"/>
                <a:ea typeface="Calibri"/>
                <a:cs typeface="Times New Roman"/>
              </a:rPr>
              <a:t>fabula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that has been ordered into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a story 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is still not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a text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. A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narrative text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is a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story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that is ‘told’, conveyed to recipients, and this telling requires a medium […]” (p. 9)</a:t>
            </a: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  <a:buNone/>
            </a:pP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  <a:buNone/>
            </a:pPr>
            <a:r>
              <a:rPr lang="pl-PL" sz="2000" dirty="0" smtClean="0">
                <a:latin typeface="Garamond"/>
                <a:ea typeface="Calibri"/>
                <a:cs typeface="Times New Roman"/>
              </a:rPr>
              <a:t>	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“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The </a:t>
            </a:r>
            <a:r>
              <a:rPr lang="en-US" sz="2000" b="1" dirty="0" err="1" smtClean="0">
                <a:latin typeface="Garamond"/>
                <a:ea typeface="Calibri"/>
                <a:cs typeface="Times New Roman"/>
              </a:rPr>
              <a:t>fabula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is really the result of the mental activity of reading, the interpretation by the reader, an interpretation influenced both by the initial encounter with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the text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and by the manipulation of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the story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.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The </a:t>
            </a:r>
            <a:r>
              <a:rPr lang="en-US" sz="2000" b="1" dirty="0" err="1" smtClean="0">
                <a:latin typeface="Garamond"/>
                <a:ea typeface="Calibri"/>
                <a:cs typeface="Times New Roman"/>
              </a:rPr>
              <a:t>fabula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is a memory trace that remains after the reading is completed”. (p. 10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)</a:t>
            </a:r>
            <a:endParaRPr lang="pl-PL" sz="2000" dirty="0" smtClean="0">
              <a:latin typeface="Garamond"/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  <a:buNone/>
            </a:pPr>
            <a:endParaRPr lang="pl-PL" sz="2000" dirty="0" smtClean="0">
              <a:latin typeface="Garamond"/>
              <a:ea typeface="Calibri"/>
              <a:cs typeface="Times New Roman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r>
              <a:rPr lang="pl-PL" sz="2000" dirty="0" smtClean="0">
                <a:latin typeface="Garamond"/>
                <a:ea typeface="Calibri"/>
                <a:cs typeface="Times New Roman"/>
              </a:rPr>
              <a:t>	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“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A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narrative text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is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a text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in which a narrative agent tells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a story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” (p. 15)</a:t>
            </a:r>
            <a:endParaRPr lang="pl-PL" sz="2000" dirty="0" smtClean="0"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  <a:buNone/>
            </a:pP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buNone/>
            </a:pP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buNone/>
            </a:pP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cap="small" dirty="0" smtClean="0">
              <a:latin typeface="Garamond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l"/>
            <a:r>
              <a:rPr lang="pl-PL" sz="1300" i="1" dirty="0" smtClean="0">
                <a:latin typeface="Garamond" pitchFamily="18" charset="0"/>
              </a:rPr>
              <a:t>MIEKE BAL, NARRATOLOGY</a:t>
            </a:r>
            <a:r>
              <a:rPr lang="pl-PL" sz="1300" i="1" dirty="0" smtClean="0">
                <a:latin typeface="Garamond" pitchFamily="18" charset="0"/>
              </a:rPr>
              <a:t>. INTRODUCTION TO THE THEORY OF NARRATIVE</a:t>
            </a:r>
            <a:endParaRPr lang="pl-PL" sz="1300" i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r>
              <a:rPr lang="pl-PL" sz="1800" dirty="0" smtClean="0">
                <a:latin typeface="Garamond" pitchFamily="18" charset="0"/>
              </a:rPr>
              <a:t>	</a:t>
            </a: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  <a:buNone/>
            </a:pPr>
            <a:r>
              <a:rPr lang="pl-PL" sz="1800" dirty="0" smtClean="0">
                <a:latin typeface="Garamond" pitchFamily="18" charset="0"/>
              </a:rPr>
              <a:t>	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“[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]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he story 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– the middle of the three layers I distinguish in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the narrative text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– does not consist of material different from that of either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the text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or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the </a:t>
            </a:r>
            <a:r>
              <a:rPr lang="en-US" sz="2000" b="1" dirty="0" err="1" smtClean="0">
                <a:latin typeface="Garamond"/>
                <a:ea typeface="Calibri"/>
                <a:cs typeface="Times New Roman"/>
              </a:rPr>
              <a:t>fabula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, but that this material is looked at from a certain, specific angle. If one regards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the text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primarily as the product of the use of a medium, and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the </a:t>
            </a:r>
            <a:r>
              <a:rPr lang="en-US" sz="2000" b="1" dirty="0" err="1" smtClean="0">
                <a:latin typeface="Garamond"/>
                <a:ea typeface="Calibri"/>
                <a:cs typeface="Times New Roman"/>
              </a:rPr>
              <a:t>fabula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primarily as the product of imagination, </a:t>
            </a:r>
            <a:r>
              <a:rPr lang="en-US" sz="2000" b="1" dirty="0" smtClean="0">
                <a:latin typeface="Garamond"/>
                <a:ea typeface="Calibri"/>
                <a:cs typeface="Times New Roman"/>
              </a:rPr>
              <a:t>the story</a:t>
            </a:r>
            <a:r>
              <a:rPr lang="en-US" sz="2000" dirty="0" smtClean="0">
                <a:latin typeface="Garamond"/>
                <a:ea typeface="Calibri"/>
                <a:cs typeface="Times New Roman"/>
              </a:rPr>
              <a:t> could be regarded as the result of an ordering.” (p. 75)</a:t>
            </a: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2000" dirty="0" smtClean="0"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  <a:buNone/>
            </a:pP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buNone/>
            </a:pP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300"/>
              </a:lnSpc>
              <a:buNone/>
            </a:pPr>
            <a:endParaRPr lang="pl-PL" sz="1600" dirty="0" smtClean="0">
              <a:ea typeface="Calibri"/>
              <a:cs typeface="Times New Roman"/>
            </a:endParaRPr>
          </a:p>
          <a:p>
            <a:pPr algn="just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dirty="0" smtClean="0">
              <a:latin typeface="Garamond" pitchFamily="18" charset="0"/>
            </a:endParaRPr>
          </a:p>
          <a:p>
            <a:pPr algn="ctr">
              <a:lnSpc>
                <a:spcPts val="2100"/>
              </a:lnSpc>
              <a:spcAft>
                <a:spcPts val="0"/>
              </a:spcAft>
              <a:buNone/>
            </a:pPr>
            <a:endParaRPr lang="pl-PL" sz="1800" cap="small" dirty="0" smtClean="0">
              <a:latin typeface="Garamond" pitchFamily="18" charset="0"/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157</Words>
  <Application>Microsoft Office PowerPoint</Application>
  <PresentationFormat>Pokaz na ekranie (4:3)</PresentationFormat>
  <Paragraphs>113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Warsztat tłumacza II</vt:lpstr>
      <vt:lpstr>MIEKE BAL, NARRATOLOGY. INTRODUCTION TO THE THEORY OF NARRATIVE</vt:lpstr>
      <vt:lpstr>MIEKE BAL, NARRATOLOGY. INTRODUCTION TO THE THEORY OF NARRATIVE</vt:lpstr>
      <vt:lpstr>MIEKE BAL, NARRATOLOGY. INTRODUCTION TO THE THEORY OF NARRATIVE</vt:lpstr>
      <vt:lpstr>MIEKE BAL, NARRATOLOGY. INTRODUCTION TO THE THEORY OF NARRATIVE</vt:lpstr>
      <vt:lpstr>MIEKE BAL, NARRATOLOGY. INTRODUCTION TO THE THEORY OF NARRATIVE</vt:lpstr>
      <vt:lpstr>MIEKE BAL, NARRATOLOGY. INTRODUCTION TO THE THEORY OF NARRATIVE</vt:lpstr>
      <vt:lpstr>MIEKE BAL, NARRATOLOGY. INTRODUCTION TO THE THEORY OF NARRATIVE</vt:lpstr>
      <vt:lpstr>MIEKE BAL, NARRATOLOGY. INTRODUCTION TO THE THEORY OF NARRATIVE</vt:lpstr>
      <vt:lpstr>MIEKE BAL, NARRATOLOGY. INTRODUCTION TO THE THEORY OF NARRATIVE</vt:lpstr>
      <vt:lpstr>MIEKE BAL, NARRATOLOGY. INTRODUCTION TO THE THEORY OF NARRATIVE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Kariera coveru</dc:title>
  <dc:creator>Ewa</dc:creator>
  <cp:lastModifiedBy>Ewa</cp:lastModifiedBy>
  <cp:revision>57</cp:revision>
  <dcterms:created xsi:type="dcterms:W3CDTF">2009-09-16T19:47:11Z</dcterms:created>
  <dcterms:modified xsi:type="dcterms:W3CDTF">2012-02-28T14:56:53Z</dcterms:modified>
</cp:coreProperties>
</file>